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matic SC"/>
      <p:regular r:id="rId24"/>
      <p:bold r:id="rId25"/>
    </p:embeddedFont>
    <p:embeddedFont>
      <p:font typeface="Source Code Pro"/>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CodePro-regular.fntdata"/><Relationship Id="rId25" Type="http://schemas.openxmlformats.org/officeDocument/2006/relationships/font" Target="fonts/AmaticSC-bold.fntdata"/><Relationship Id="rId27" Type="http://schemas.openxmlformats.org/officeDocument/2006/relationships/font" Target="fonts/SourceCodePr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05.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6.jpg"/><Relationship Id="rId4"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599" cy="2690399"/>
          </a:xfrm>
          <a:prstGeom prst="rect">
            <a:avLst/>
          </a:prstGeom>
        </p:spPr>
        <p:txBody>
          <a:bodyPr anchorCtr="0" anchor="ctr" bIns="91425" lIns="91425" rIns="91425" tIns="91425">
            <a:noAutofit/>
          </a:bodyPr>
          <a:lstStyle/>
          <a:p>
            <a:pPr lvl="0">
              <a:spcBef>
                <a:spcPts val="0"/>
              </a:spcBef>
              <a:buNone/>
            </a:pPr>
            <a:r>
              <a:rPr lang="en"/>
              <a:t>Concentration Camps</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a:spcBef>
                <a:spcPts val="0"/>
              </a:spcBef>
              <a:buNone/>
            </a:pPr>
            <a:r>
              <a:rPr lang="en"/>
              <a:t>Context for Auschwitz and Terezin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Roll Call at Buchenwald: Gay Prisoners</a:t>
            </a:r>
          </a:p>
        </p:txBody>
      </p:sp>
      <p:pic>
        <p:nvPicPr>
          <p:cNvPr id="112" name="Shape 112"/>
          <p:cNvPicPr preferRelativeResize="0"/>
          <p:nvPr/>
        </p:nvPicPr>
        <p:blipFill>
          <a:blip r:embed="rId3">
            <a:alphaModFix/>
          </a:blip>
          <a:stretch>
            <a:fillRect/>
          </a:stretch>
        </p:blipFill>
        <p:spPr>
          <a:xfrm>
            <a:off x="733475" y="186175"/>
            <a:ext cx="7467600" cy="3897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Gay prisoners wore a Pink triangle.</a:t>
            </a:r>
          </a:p>
        </p:txBody>
      </p:sp>
      <p:pic>
        <p:nvPicPr>
          <p:cNvPr id="118" name="Shape 118"/>
          <p:cNvPicPr preferRelativeResize="0"/>
          <p:nvPr/>
        </p:nvPicPr>
        <p:blipFill>
          <a:blip r:embed="rId3">
            <a:alphaModFix/>
          </a:blip>
          <a:stretch>
            <a:fillRect/>
          </a:stretch>
        </p:blipFill>
        <p:spPr>
          <a:xfrm>
            <a:off x="3083775" y="1419700"/>
            <a:ext cx="2714624" cy="16097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The Black triangle was used for the mentally ill, disabled, prostitutes, and other “undesirables.”</a:t>
            </a:r>
          </a:p>
        </p:txBody>
      </p:sp>
      <p:pic>
        <p:nvPicPr>
          <p:cNvPr id="124" name="Shape 124"/>
          <p:cNvPicPr preferRelativeResize="0"/>
          <p:nvPr/>
        </p:nvPicPr>
        <p:blipFill>
          <a:blip r:embed="rId3">
            <a:alphaModFix/>
          </a:blip>
          <a:stretch>
            <a:fillRect/>
          </a:stretch>
        </p:blipFill>
        <p:spPr>
          <a:xfrm>
            <a:off x="1314975" y="267650"/>
            <a:ext cx="6096000" cy="37846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Romani people (called Gypsies). They wore a brown triangle.</a:t>
            </a:r>
          </a:p>
        </p:txBody>
      </p:sp>
      <p:pic>
        <p:nvPicPr>
          <p:cNvPr id="130" name="Shape 130"/>
          <p:cNvPicPr preferRelativeResize="0"/>
          <p:nvPr/>
        </p:nvPicPr>
        <p:blipFill>
          <a:blip r:embed="rId3">
            <a:alphaModFix/>
          </a:blip>
          <a:stretch>
            <a:fillRect/>
          </a:stretch>
        </p:blipFill>
        <p:spPr>
          <a:xfrm>
            <a:off x="709850" y="151275"/>
            <a:ext cx="4876800" cy="3987800"/>
          </a:xfrm>
          <a:prstGeom prst="rect">
            <a:avLst/>
          </a:prstGeom>
          <a:noFill/>
          <a:ln>
            <a:noFill/>
          </a:ln>
        </p:spPr>
      </p:pic>
      <p:pic>
        <p:nvPicPr>
          <p:cNvPr id="131" name="Shape 131"/>
          <p:cNvPicPr preferRelativeResize="0"/>
          <p:nvPr/>
        </p:nvPicPr>
        <p:blipFill>
          <a:blip r:embed="rId4">
            <a:alphaModFix/>
          </a:blip>
          <a:stretch>
            <a:fillRect/>
          </a:stretch>
        </p:blipFill>
        <p:spPr>
          <a:xfrm>
            <a:off x="5806825" y="1210250"/>
            <a:ext cx="3175000" cy="23749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2802750" y="802500"/>
            <a:ext cx="3538499" cy="3538499"/>
          </a:xfrm>
          <a:prstGeom prst="rect">
            <a:avLst/>
          </a:prstGeom>
        </p:spPr>
        <p:txBody>
          <a:bodyPr anchorCtr="0" anchor="ctr" bIns="91425" lIns="91425" rIns="91425" tIns="91425">
            <a:noAutofit/>
          </a:bodyPr>
          <a:lstStyle/>
          <a:p>
            <a:pPr lvl="0">
              <a:spcBef>
                <a:spcPts val="0"/>
              </a:spcBef>
              <a:buNone/>
            </a:pPr>
            <a:r>
              <a:rPr lang="en"/>
              <a:t>Terezin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Terezin</a:t>
            </a:r>
          </a:p>
        </p:txBody>
      </p:sp>
      <p:sp>
        <p:nvSpPr>
          <p:cNvPr id="142" name="Shape 142"/>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pPr>
            <a:r>
              <a:rPr lang="en"/>
              <a:t>Terezin (or Tereisenstadt) was the “model” concentration camp.</a:t>
            </a:r>
          </a:p>
          <a:p>
            <a:pPr indent="-228600" lvl="0" marL="457200" rtl="0">
              <a:spcBef>
                <a:spcPts val="0"/>
              </a:spcBef>
            </a:pPr>
            <a:r>
              <a:rPr lang="en"/>
              <a:t>When outside visitors or diplomats came to investigate, the Nazi officials took them to Terezin.</a:t>
            </a:r>
          </a:p>
          <a:p>
            <a:pPr indent="-228600" lvl="0" marL="457200" rtl="0">
              <a:spcBef>
                <a:spcPts val="0"/>
              </a:spcBef>
            </a:pPr>
            <a:r>
              <a:rPr lang="en"/>
              <a:t>Terezin contained many children.</a:t>
            </a:r>
          </a:p>
          <a:p>
            <a:pPr indent="-228600" lvl="0" marL="457200">
              <a:spcBef>
                <a:spcPts val="0"/>
              </a:spcBef>
            </a:pPr>
            <a:r>
              <a:rPr lang="en"/>
              <a:t>While many were murdered at Terezin, it was not a full-scale death camp like Birkenau.</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Terezin</a:t>
            </a:r>
          </a:p>
        </p:txBody>
      </p:sp>
      <p:sp>
        <p:nvSpPr>
          <p:cNvPr id="148" name="Shape 148"/>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49" name="Shape 149"/>
          <p:cNvPicPr preferRelativeResize="0"/>
          <p:nvPr/>
        </p:nvPicPr>
        <p:blipFill>
          <a:blip r:embed="rId3">
            <a:alphaModFix/>
          </a:blip>
          <a:stretch>
            <a:fillRect/>
          </a:stretch>
        </p:blipFill>
        <p:spPr>
          <a:xfrm>
            <a:off x="244375" y="1017725"/>
            <a:ext cx="8646199" cy="3973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Terezin</a:t>
            </a:r>
          </a:p>
        </p:txBody>
      </p:sp>
      <p:sp>
        <p:nvSpPr>
          <p:cNvPr id="155" name="Shape 155"/>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pPr>
            <a:r>
              <a:rPr lang="en"/>
              <a:t>Built in a fortress in a Czech town, it was used to house thousands of Jews.</a:t>
            </a:r>
          </a:p>
          <a:p>
            <a:pPr indent="-228600" lvl="0" marL="457200" rtl="0">
              <a:spcBef>
                <a:spcPts val="0"/>
              </a:spcBef>
            </a:pPr>
            <a:r>
              <a:rPr lang="en"/>
              <a:t>Shortly before investigators would come, thousands of prisoners would be shipped to other camps, and the remaining ones would “beautify” the town.</a:t>
            </a:r>
          </a:p>
          <a:p>
            <a:pPr indent="-228600" lvl="0" marL="457200">
              <a:spcBef>
                <a:spcPts val="0"/>
              </a:spcBef>
            </a:pPr>
            <a:r>
              <a:rPr lang="en"/>
              <a:t>We have surviving artwork and poetry from these beautification programs.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The Red Cross Visit</a:t>
            </a:r>
          </a:p>
        </p:txBody>
      </p:sp>
      <p:sp>
        <p:nvSpPr>
          <p:cNvPr id="161" name="Shape 161"/>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rPr lang="en"/>
              <a:t>The Red Cross visited the camp and were fooled by the Germans.</a:t>
            </a:r>
          </a:p>
        </p:txBody>
      </p:sp>
      <p:pic>
        <p:nvPicPr>
          <p:cNvPr id="162" name="Shape 162"/>
          <p:cNvPicPr preferRelativeResize="0"/>
          <p:nvPr/>
        </p:nvPicPr>
        <p:blipFill>
          <a:blip r:embed="rId3">
            <a:alphaModFix/>
          </a:blip>
          <a:stretch>
            <a:fillRect/>
          </a:stretch>
        </p:blipFill>
        <p:spPr>
          <a:xfrm>
            <a:off x="2014537" y="1733900"/>
            <a:ext cx="5114925" cy="32575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Deaths</a:t>
            </a:r>
          </a:p>
        </p:txBody>
      </p:sp>
      <p:sp>
        <p:nvSpPr>
          <p:cNvPr id="168" name="Shape 168"/>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pPr>
            <a:r>
              <a:rPr lang="en"/>
              <a:t>Jews:</a:t>
            </a:r>
          </a:p>
          <a:p>
            <a:pPr indent="-228600" lvl="1" marL="914400" rtl="0">
              <a:spcBef>
                <a:spcPts val="0"/>
              </a:spcBef>
            </a:pPr>
            <a:r>
              <a:rPr lang="en"/>
              <a:t>Around 6,000,000</a:t>
            </a:r>
          </a:p>
          <a:p>
            <a:pPr indent="-228600" lvl="0" marL="457200" rtl="0">
              <a:spcBef>
                <a:spcPts val="0"/>
              </a:spcBef>
            </a:pPr>
            <a:r>
              <a:rPr lang="en"/>
              <a:t>POWs</a:t>
            </a:r>
          </a:p>
          <a:p>
            <a:pPr indent="-228600" lvl="1" marL="914400" rtl="0">
              <a:spcBef>
                <a:spcPts val="0"/>
              </a:spcBef>
            </a:pPr>
            <a:r>
              <a:rPr lang="en"/>
              <a:t>3,000,000</a:t>
            </a:r>
          </a:p>
          <a:p>
            <a:pPr indent="-228600" lvl="0" marL="457200" rtl="0">
              <a:spcBef>
                <a:spcPts val="0"/>
              </a:spcBef>
            </a:pPr>
            <a:r>
              <a:rPr lang="en"/>
              <a:t>Romani</a:t>
            </a:r>
          </a:p>
          <a:p>
            <a:pPr indent="-228600" lvl="1" marL="914400" rtl="0">
              <a:spcBef>
                <a:spcPts val="0"/>
              </a:spcBef>
            </a:pPr>
            <a:r>
              <a:rPr lang="en"/>
              <a:t>222,000 to 250,000</a:t>
            </a:r>
          </a:p>
          <a:p>
            <a:pPr indent="-228600" lvl="0" marL="457200" rtl="0">
              <a:spcBef>
                <a:spcPts val="0"/>
              </a:spcBef>
            </a:pPr>
            <a:r>
              <a:rPr lang="en"/>
              <a:t>Handicapped Germans</a:t>
            </a:r>
          </a:p>
          <a:p>
            <a:pPr indent="-228600" lvl="1" marL="914400" rtl="0">
              <a:spcBef>
                <a:spcPts val="0"/>
              </a:spcBef>
            </a:pPr>
            <a:r>
              <a:rPr lang="en"/>
              <a:t>70,000</a:t>
            </a:r>
          </a:p>
          <a:p>
            <a:pPr indent="-228600" lvl="0" marL="457200" rtl="0">
              <a:spcBef>
                <a:spcPts val="0"/>
              </a:spcBef>
            </a:pPr>
            <a:r>
              <a:rPr lang="en"/>
              <a:t>Gays</a:t>
            </a:r>
          </a:p>
          <a:p>
            <a:pPr indent="-228600" lvl="1" marL="914400" rtl="0">
              <a:spcBef>
                <a:spcPts val="0"/>
              </a:spcBef>
            </a:pPr>
            <a:r>
              <a:rPr lang="en"/>
              <a:t>12,000</a:t>
            </a:r>
          </a:p>
          <a:p>
            <a:pPr indent="-228600" lvl="0" marL="457200" rtl="0">
              <a:spcBef>
                <a:spcPts val="0"/>
              </a:spcBef>
            </a:pPr>
            <a:r>
              <a:rPr lang="en"/>
              <a:t>Jehovah Witnesses</a:t>
            </a:r>
          </a:p>
          <a:p>
            <a:pPr indent="-228600" lvl="1" marL="914400" rtl="0">
              <a:spcBef>
                <a:spcPts val="0"/>
              </a:spcBef>
            </a:pPr>
            <a:r>
              <a:rPr lang="en"/>
              <a:t>2,500</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Defining “Concentration Camps”</a:t>
            </a:r>
          </a:p>
        </p:txBody>
      </p:sp>
      <p:sp>
        <p:nvSpPr>
          <p:cNvPr id="63" name="Shape 6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t>Camps were an essential part of the Nazis’ systematic oppression and mass murder of Jews, political adversaries, and others considered socially and racially undesirable. There were forced labor camps, extermination camps (death camps), transit camps, and prisoner of war camps. </a:t>
            </a: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rPr lang="en"/>
              <a:t>(From “A Teacher’s Guide to the Holocaust @ fcit.usf.edu)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Major Death Camps</a:t>
            </a:r>
          </a:p>
        </p:txBody>
      </p:sp>
      <p:sp>
        <p:nvSpPr>
          <p:cNvPr id="69" name="Shape 69"/>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pPr>
            <a:r>
              <a:rPr lang="en"/>
              <a:t>Auschwitz</a:t>
            </a:r>
          </a:p>
          <a:p>
            <a:pPr indent="-228600" lvl="1" marL="914400" rtl="0">
              <a:spcBef>
                <a:spcPts val="0"/>
              </a:spcBef>
            </a:pPr>
            <a:r>
              <a:rPr lang="en"/>
              <a:t>Auschwitz-Birkenau</a:t>
            </a:r>
          </a:p>
          <a:p>
            <a:pPr indent="-228600" lvl="0" marL="457200" rtl="0">
              <a:spcBef>
                <a:spcPts val="0"/>
              </a:spcBef>
            </a:pPr>
            <a:r>
              <a:rPr lang="en"/>
              <a:t>Treblinka</a:t>
            </a:r>
          </a:p>
          <a:p>
            <a:pPr indent="-228600" lvl="0" marL="457200" rtl="0">
              <a:spcBef>
                <a:spcPts val="0"/>
              </a:spcBef>
            </a:pPr>
            <a:r>
              <a:rPr lang="en"/>
              <a:t>Belzec</a:t>
            </a:r>
          </a:p>
          <a:p>
            <a:pPr indent="-228600" lvl="0" marL="457200" rtl="0">
              <a:spcBef>
                <a:spcPts val="0"/>
              </a:spcBef>
            </a:pPr>
            <a:r>
              <a:rPr lang="en"/>
              <a:t>Sobibor</a:t>
            </a:r>
          </a:p>
          <a:p>
            <a:pPr indent="-228600" lvl="0" marL="457200" rtl="0">
              <a:spcBef>
                <a:spcPts val="0"/>
              </a:spcBef>
            </a:pPr>
            <a:r>
              <a:rPr lang="en"/>
              <a:t>Lublin</a:t>
            </a:r>
          </a:p>
          <a:p>
            <a:pPr indent="-228600" lvl="0" marL="457200" rtl="0">
              <a:spcBef>
                <a:spcPts val="0"/>
              </a:spcBef>
            </a:pPr>
            <a:r>
              <a:rPr lang="en"/>
              <a:t>Chelmno</a:t>
            </a:r>
          </a:p>
          <a:p>
            <a:pPr lvl="0">
              <a:spcBef>
                <a:spcPts val="0"/>
              </a:spcBef>
              <a:buNone/>
            </a:pPr>
            <a:r>
              <a:rPr lang="en"/>
              <a:t>All were located in Poland.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People in the Camps</a:t>
            </a:r>
          </a:p>
        </p:txBody>
      </p:sp>
      <p:sp>
        <p:nvSpPr>
          <p:cNvPr id="75" name="Shape 75"/>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rtl="0">
              <a:spcBef>
                <a:spcPts val="0"/>
              </a:spcBef>
            </a:pPr>
            <a:r>
              <a:rPr lang="en"/>
              <a:t>Jews</a:t>
            </a:r>
          </a:p>
          <a:p>
            <a:pPr indent="-228600" lvl="0" marL="457200" rtl="0">
              <a:spcBef>
                <a:spcPts val="0"/>
              </a:spcBef>
            </a:pPr>
            <a:r>
              <a:rPr lang="en"/>
              <a:t>Communists</a:t>
            </a:r>
          </a:p>
          <a:p>
            <a:pPr indent="-228600" lvl="0" marL="457200" rtl="0">
              <a:spcBef>
                <a:spcPts val="0"/>
              </a:spcBef>
            </a:pPr>
            <a:r>
              <a:rPr lang="en"/>
              <a:t>Socialist Democrats</a:t>
            </a:r>
          </a:p>
          <a:p>
            <a:pPr indent="-228600" lvl="0" marL="457200" rtl="0">
              <a:spcBef>
                <a:spcPts val="0"/>
              </a:spcBef>
            </a:pPr>
            <a:r>
              <a:rPr lang="en"/>
              <a:t>Jehovah’s Witnesses</a:t>
            </a:r>
          </a:p>
          <a:p>
            <a:pPr indent="-228600" lvl="0" marL="457200" rtl="0">
              <a:spcBef>
                <a:spcPts val="0"/>
              </a:spcBef>
            </a:pPr>
            <a:r>
              <a:rPr lang="en"/>
              <a:t>“Gypsies”</a:t>
            </a:r>
          </a:p>
          <a:p>
            <a:pPr indent="-228600" lvl="0" marL="457200" rtl="0">
              <a:spcBef>
                <a:spcPts val="0"/>
              </a:spcBef>
            </a:pPr>
            <a:r>
              <a:rPr lang="en"/>
              <a:t>Dissenting clergy</a:t>
            </a:r>
          </a:p>
          <a:p>
            <a:pPr indent="-228600" lvl="0" marL="457200" rtl="0">
              <a:spcBef>
                <a:spcPts val="0"/>
              </a:spcBef>
            </a:pPr>
            <a:r>
              <a:rPr lang="en"/>
              <a:t>Gays</a:t>
            </a:r>
          </a:p>
          <a:p>
            <a:pPr indent="-228600" lvl="0" marL="457200">
              <a:spcBef>
                <a:spcPts val="0"/>
              </a:spcBef>
            </a:pPr>
            <a:r>
              <a:rPr lang="en"/>
              <a:t>Anyone who denounced the Nazi Party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“Work makes you free”: Entrance to Auschwitz</a:t>
            </a:r>
          </a:p>
        </p:txBody>
      </p:sp>
      <p:pic>
        <p:nvPicPr>
          <p:cNvPr id="81" name="Shape 81"/>
          <p:cNvPicPr preferRelativeResize="0"/>
          <p:nvPr/>
        </p:nvPicPr>
        <p:blipFill>
          <a:blip r:embed="rId3">
            <a:alphaModFix/>
          </a:blip>
          <a:stretch>
            <a:fillRect/>
          </a:stretch>
        </p:blipFill>
        <p:spPr>
          <a:xfrm>
            <a:off x="826200" y="221125"/>
            <a:ext cx="6883400" cy="38867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Jewish prisoners at Buchenwald</a:t>
            </a:r>
          </a:p>
        </p:txBody>
      </p:sp>
      <p:pic>
        <p:nvPicPr>
          <p:cNvPr id="87" name="Shape 87"/>
          <p:cNvPicPr preferRelativeResize="0"/>
          <p:nvPr/>
        </p:nvPicPr>
        <p:blipFill>
          <a:blip r:embed="rId3">
            <a:alphaModFix/>
          </a:blip>
          <a:stretch>
            <a:fillRect/>
          </a:stretch>
        </p:blipFill>
        <p:spPr>
          <a:xfrm>
            <a:off x="2304075" y="488750"/>
            <a:ext cx="3409625" cy="3593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Liberation of Ebensee camp in Austria, 1945</a:t>
            </a:r>
          </a:p>
        </p:txBody>
      </p:sp>
      <p:pic>
        <p:nvPicPr>
          <p:cNvPr id="93" name="Shape 93"/>
          <p:cNvPicPr preferRelativeResize="0"/>
          <p:nvPr/>
        </p:nvPicPr>
        <p:blipFill>
          <a:blip r:embed="rId3">
            <a:alphaModFix/>
          </a:blip>
          <a:stretch>
            <a:fillRect/>
          </a:stretch>
        </p:blipFill>
        <p:spPr>
          <a:xfrm>
            <a:off x="1906399" y="197800"/>
            <a:ext cx="5331199" cy="39088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Auschwitz</a:t>
            </a:r>
          </a:p>
        </p:txBody>
      </p:sp>
      <p:pic>
        <p:nvPicPr>
          <p:cNvPr id="99" name="Shape 99"/>
          <p:cNvPicPr preferRelativeResize="0"/>
          <p:nvPr/>
        </p:nvPicPr>
        <p:blipFill>
          <a:blip r:embed="rId3">
            <a:alphaModFix/>
          </a:blip>
          <a:stretch>
            <a:fillRect/>
          </a:stretch>
        </p:blipFill>
        <p:spPr>
          <a:xfrm>
            <a:off x="1291700" y="175075"/>
            <a:ext cx="5998800" cy="3962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319500" y="4230575"/>
            <a:ext cx="5998800" cy="598799"/>
          </a:xfrm>
          <a:prstGeom prst="rect">
            <a:avLst/>
          </a:prstGeom>
        </p:spPr>
        <p:txBody>
          <a:bodyPr anchorCtr="0" anchor="ctr" bIns="91425" lIns="91425" rIns="91425" tIns="91425">
            <a:noAutofit/>
          </a:bodyPr>
          <a:lstStyle/>
          <a:p>
            <a:pPr lvl="0">
              <a:spcBef>
                <a:spcPts val="0"/>
              </a:spcBef>
              <a:buNone/>
            </a:pPr>
            <a:r>
              <a:rPr lang="en"/>
              <a:t>Jehovah’s Witnesses wore the Purple Triangle.</a:t>
            </a:r>
          </a:p>
        </p:txBody>
      </p:sp>
      <p:pic>
        <p:nvPicPr>
          <p:cNvPr id="105" name="Shape 105"/>
          <p:cNvPicPr preferRelativeResize="0"/>
          <p:nvPr/>
        </p:nvPicPr>
        <p:blipFill>
          <a:blip r:embed="rId3">
            <a:alphaModFix/>
          </a:blip>
          <a:stretch>
            <a:fillRect/>
          </a:stretch>
        </p:blipFill>
        <p:spPr>
          <a:xfrm>
            <a:off x="695725" y="310050"/>
            <a:ext cx="3039725" cy="3744874"/>
          </a:xfrm>
          <a:prstGeom prst="rect">
            <a:avLst/>
          </a:prstGeom>
          <a:noFill/>
          <a:ln>
            <a:noFill/>
          </a:ln>
        </p:spPr>
      </p:pic>
      <p:pic>
        <p:nvPicPr>
          <p:cNvPr id="106" name="Shape 106"/>
          <p:cNvPicPr preferRelativeResize="0"/>
          <p:nvPr/>
        </p:nvPicPr>
        <p:blipFill>
          <a:blip r:embed="rId4">
            <a:alphaModFix/>
          </a:blip>
          <a:stretch>
            <a:fillRect/>
          </a:stretch>
        </p:blipFill>
        <p:spPr>
          <a:xfrm>
            <a:off x="5574050" y="461637"/>
            <a:ext cx="2997200" cy="3441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