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2" name="Shape 5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5" name="Shape 105"/>
        <p:cNvGrpSpPr/>
        <p:nvPr/>
      </p:nvGrpSpPr>
      <p:grpSpPr>
        <a:xfrm>
          <a:off x="0" y="0"/>
          <a:ext cx="0" cy="0"/>
          <a:chOff x="0" y="0"/>
          <a:chExt cx="0" cy="0"/>
        </a:xfrm>
      </p:grpSpPr>
      <p:sp>
        <p:nvSpPr>
          <p:cNvPr id="106" name="Shape 10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7" name="Shape 10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1" name="Shape 111"/>
        <p:cNvGrpSpPr/>
        <p:nvPr/>
      </p:nvGrpSpPr>
      <p:grpSpPr>
        <a:xfrm>
          <a:off x="0" y="0"/>
          <a:ext cx="0" cy="0"/>
          <a:chOff x="0" y="0"/>
          <a:chExt cx="0" cy="0"/>
        </a:xfrm>
      </p:grpSpPr>
      <p:sp>
        <p:nvSpPr>
          <p:cNvPr id="112" name="Shape 11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3" name="Shape 11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7" name="Shape 117"/>
        <p:cNvGrpSpPr/>
        <p:nvPr/>
      </p:nvGrpSpPr>
      <p:grpSpPr>
        <a:xfrm>
          <a:off x="0" y="0"/>
          <a:ext cx="0" cy="0"/>
          <a:chOff x="0" y="0"/>
          <a:chExt cx="0" cy="0"/>
        </a:xfrm>
      </p:grpSpPr>
      <p:sp>
        <p:nvSpPr>
          <p:cNvPr id="118" name="Shape 11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9" name="Shape 11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5" name="Shape 12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1" name="Shape 13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7" name="Shape 13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0" name="Shape 140"/>
        <p:cNvGrpSpPr/>
        <p:nvPr/>
      </p:nvGrpSpPr>
      <p:grpSpPr>
        <a:xfrm>
          <a:off x="0" y="0"/>
          <a:ext cx="0" cy="0"/>
          <a:chOff x="0" y="0"/>
          <a:chExt cx="0" cy="0"/>
        </a:xfrm>
      </p:grpSpPr>
      <p:sp>
        <p:nvSpPr>
          <p:cNvPr id="141" name="Shape 14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2" name="Shape 14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8" name="Shape 14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2" name="Shape 152"/>
        <p:cNvGrpSpPr/>
        <p:nvPr/>
      </p:nvGrpSpPr>
      <p:grpSpPr>
        <a:xfrm>
          <a:off x="0" y="0"/>
          <a:ext cx="0" cy="0"/>
          <a:chOff x="0" y="0"/>
          <a:chExt cx="0" cy="0"/>
        </a:xfrm>
      </p:grpSpPr>
      <p:sp>
        <p:nvSpPr>
          <p:cNvPr id="153" name="Shape 15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54" name="Shape 15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8" name="Shape 5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
              <a:t>The Treaty of Versailles forced Germany to disarm and to pay reparations to France and Britain for the huge costs of the war.</a:t>
            </a:r>
          </a:p>
          <a:p>
            <a:pPr lvl="0" rtl="0">
              <a:spcBef>
                <a:spcPts val="0"/>
              </a:spcBef>
              <a:buNone/>
            </a:pPr>
            <a:r>
              <a:rPr lang="en"/>
              <a:t>While the Nazi party called themselves socialists, they were far from it.</a:t>
            </a:r>
          </a:p>
          <a:p>
            <a:pPr lvl="0">
              <a:spcBef>
                <a:spcPts val="0"/>
              </a:spcBef>
              <a:buNone/>
            </a:pPr>
            <a:r>
              <a:rPr lang="en"/>
              <a:t>At the end of 1920, there were about 3,000 Nazi party members, and Hitler was their leader, or Fuhrer.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4" name="Shape 6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
              <a:t>Nazi party members had to swear loyalty unto death to Hitler. All decision making power rested with him.</a:t>
            </a:r>
          </a:p>
          <a:p>
            <a:pPr lvl="0">
              <a:spcBef>
                <a:spcPts val="0"/>
              </a:spcBef>
              <a:buNone/>
            </a:pPr>
            <a:r>
              <a:rPr lang="en"/>
              <a:t>In 1929, the Nazi party had grown to well over 100,000 members.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 name="Shape 68"/>
        <p:cNvGrpSpPr/>
        <p:nvPr/>
      </p:nvGrpSpPr>
      <p:grpSpPr>
        <a:xfrm>
          <a:off x="0" y="0"/>
          <a:ext cx="0" cy="0"/>
          <a:chOff x="0" y="0"/>
          <a:chExt cx="0" cy="0"/>
        </a:xfrm>
      </p:grpSpPr>
      <p:sp>
        <p:nvSpPr>
          <p:cNvPr id="69" name="Shape 6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0" name="Shape 7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 name="Shape 74"/>
        <p:cNvGrpSpPr/>
        <p:nvPr/>
      </p:nvGrpSpPr>
      <p:grpSpPr>
        <a:xfrm>
          <a:off x="0" y="0"/>
          <a:ext cx="0" cy="0"/>
          <a:chOff x="0" y="0"/>
          <a:chExt cx="0" cy="0"/>
        </a:xfrm>
      </p:grpSpPr>
      <p:sp>
        <p:nvSpPr>
          <p:cNvPr id="75" name="Shape 7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6" name="Shape 7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
              <a:t>It is widely speculated that the Nazi’s themselves set the fire.</a:t>
            </a:r>
          </a:p>
          <a:p>
            <a:pPr lvl="0" rtl="0">
              <a:spcBef>
                <a:spcPts val="0"/>
              </a:spcBef>
              <a:buNone/>
            </a:pPr>
            <a:r>
              <a:rPr lang="en"/>
              <a:t>Dachau was the first concentration camp, and socialist, communist, and labor leaders were arrested and sent there.</a:t>
            </a:r>
          </a:p>
          <a:p>
            <a:pPr lvl="0" rtl="0">
              <a:spcBef>
                <a:spcPts val="0"/>
              </a:spcBef>
              <a:buNone/>
            </a:pPr>
            <a:r>
              <a:rPr lang="en"/>
              <a:t>Dachau became the training grounds for guards of the other camps, and they were taught tactics to dehumanize prisoners.</a:t>
            </a:r>
          </a:p>
          <a:p>
            <a:pPr lvl="0" rtl="0">
              <a:spcBef>
                <a:spcPts val="0"/>
              </a:spcBef>
              <a:buNone/>
            </a:pPr>
            <a:r>
              <a:rPr lang="en"/>
              <a:t>The Enabling Act allowed the government to issue laws without the Riechstag. Parliamentary government ended.</a:t>
            </a:r>
          </a:p>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 name="Shape 80"/>
        <p:cNvGrpSpPr/>
        <p:nvPr/>
      </p:nvGrpSpPr>
      <p:grpSpPr>
        <a:xfrm>
          <a:off x="0" y="0"/>
          <a:ext cx="0" cy="0"/>
          <a:chOff x="0" y="0"/>
          <a:chExt cx="0" cy="0"/>
        </a:xfrm>
      </p:grpSpPr>
      <p:sp>
        <p:nvSpPr>
          <p:cNvPr id="81" name="Shape 8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2" name="Shape 8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 name="Shape 88"/>
        <p:cNvGrpSpPr/>
        <p:nvPr/>
      </p:nvGrpSpPr>
      <p:grpSpPr>
        <a:xfrm>
          <a:off x="0" y="0"/>
          <a:ext cx="0" cy="0"/>
          <a:chOff x="0" y="0"/>
          <a:chExt cx="0" cy="0"/>
        </a:xfrm>
      </p:grpSpPr>
      <p:sp>
        <p:nvSpPr>
          <p:cNvPr id="89" name="Shape 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0" name="Shape 9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rPr lang="en"/>
              <a:t>Under Himmler, the SS became the most powerful affiliated Nazi group. They controlled the police, security, concentration camps, and terror.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6" name="Shape 9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2" name="Shape 10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599" cy="2052599"/>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599"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599"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599"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title">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599"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599" cy="572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599"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599" cy="572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899"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899"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599" cy="572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7999" cy="755699"/>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7999"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25"/>
            <a:ext cx="4572000" cy="5143499"/>
          </a:xfrm>
          <a:prstGeom prst="rect">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199"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199"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200"/>
            <a:ext cx="3837000" cy="3695099"/>
          </a:xfrm>
          <a:prstGeom prst="rect">
            <a:avLst/>
          </a:prstGeom>
        </p:spPr>
        <p:txBody>
          <a:bodyPr anchorCtr="0" anchor="ctr" bIns="91425" lIns="91425" rIns="91425" tIns="91425"/>
          <a:lstStyle>
            <a:lvl1pPr lvl="0">
              <a:spcBef>
                <a:spcPts val="0"/>
              </a:spcBef>
              <a:buClr>
                <a:schemeClr val="dk1"/>
              </a:buClr>
              <a:defRPr>
                <a:solidFill>
                  <a:schemeClr val="dk1"/>
                </a:solidFill>
              </a:defRPr>
            </a:lvl1pPr>
            <a:lvl2pPr lvl="1">
              <a:spcBef>
                <a:spcPts val="0"/>
              </a:spcBef>
              <a:buClr>
                <a:schemeClr val="dk1"/>
              </a:buClr>
              <a:defRPr>
                <a:solidFill>
                  <a:schemeClr val="dk1"/>
                </a:solidFill>
              </a:defRPr>
            </a:lvl2pPr>
            <a:lvl3pPr lvl="2">
              <a:spcBef>
                <a:spcPts val="0"/>
              </a:spcBef>
              <a:buClr>
                <a:schemeClr val="dk1"/>
              </a:buClr>
              <a:defRPr>
                <a:solidFill>
                  <a:schemeClr val="dk1"/>
                </a:solidFill>
              </a:defRPr>
            </a:lvl3pPr>
            <a:lvl4pPr lvl="3">
              <a:spcBef>
                <a:spcPts val="0"/>
              </a:spcBef>
              <a:buClr>
                <a:schemeClr val="dk1"/>
              </a:buClr>
              <a:defRPr>
                <a:solidFill>
                  <a:schemeClr val="dk1"/>
                </a:solidFill>
              </a:defRPr>
            </a:lvl4pPr>
            <a:lvl5pPr lvl="4">
              <a:spcBef>
                <a:spcPts val="0"/>
              </a:spcBef>
              <a:buClr>
                <a:schemeClr val="dk1"/>
              </a:buClr>
              <a:defRPr>
                <a:solidFill>
                  <a:schemeClr val="dk1"/>
                </a:solidFill>
              </a:defRPr>
            </a:lvl5pPr>
            <a:lvl6pPr lvl="5">
              <a:spcBef>
                <a:spcPts val="0"/>
              </a:spcBef>
              <a:buClr>
                <a:schemeClr val="dk1"/>
              </a:buClr>
              <a:defRPr>
                <a:solidFill>
                  <a:schemeClr val="dk1"/>
                </a:solidFill>
              </a:defRPr>
            </a:lvl6pPr>
            <a:lvl7pPr lvl="6">
              <a:spcBef>
                <a:spcPts val="0"/>
              </a:spcBef>
              <a:buClr>
                <a:schemeClr val="dk1"/>
              </a:buClr>
              <a:defRPr>
                <a:solidFill>
                  <a:schemeClr val="dk1"/>
                </a:solidFill>
              </a:defRPr>
            </a:lvl7pPr>
            <a:lvl8pPr lvl="7">
              <a:spcBef>
                <a:spcPts val="0"/>
              </a:spcBef>
              <a:buClr>
                <a:schemeClr val="dk1"/>
              </a:buClr>
              <a:defRPr>
                <a:solidFill>
                  <a:schemeClr val="dk1"/>
                </a:solidFill>
              </a:defRPr>
            </a:lvl8pPr>
            <a:lvl9pPr lvl="8">
              <a:spcBef>
                <a:spcPts val="0"/>
              </a:spcBef>
              <a:buClr>
                <a:schemeClr val="dk1"/>
              </a:buClr>
              <a:defRPr>
                <a:solidFill>
                  <a:schemeClr val="dk1"/>
                </a:solidFill>
              </a:defRPr>
            </a:lvl9pPr>
          </a:lstStyle>
          <a:p/>
        </p:txBody>
      </p:sp>
      <p:sp>
        <p:nvSpPr>
          <p:cNvPr id="40" name="Shape 4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599" cy="572699"/>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599"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lt2"/>
              </a:buClr>
              <a:buSzPct val="100000"/>
              <a:defRPr sz="1800">
                <a:solidFill>
                  <a:schemeClr val="lt2"/>
                </a:solidFill>
              </a:defRPr>
            </a:lvl1pPr>
            <a:lvl2pPr lvl="1">
              <a:lnSpc>
                <a:spcPct val="115000"/>
              </a:lnSpc>
              <a:spcBef>
                <a:spcPts val="0"/>
              </a:spcBef>
              <a:spcAft>
                <a:spcPts val="1600"/>
              </a:spcAft>
              <a:buClr>
                <a:schemeClr val="lt2"/>
              </a:buClr>
              <a:defRPr>
                <a:solidFill>
                  <a:schemeClr val="lt2"/>
                </a:solidFill>
              </a:defRPr>
            </a:lvl2pPr>
            <a:lvl3pPr lvl="2">
              <a:lnSpc>
                <a:spcPct val="115000"/>
              </a:lnSpc>
              <a:spcBef>
                <a:spcPts val="0"/>
              </a:spcBef>
              <a:spcAft>
                <a:spcPts val="1600"/>
              </a:spcAft>
              <a:buClr>
                <a:schemeClr val="lt2"/>
              </a:buClr>
              <a:defRPr>
                <a:solidFill>
                  <a:schemeClr val="lt2"/>
                </a:solidFill>
              </a:defRPr>
            </a:lvl3pPr>
            <a:lvl4pPr lvl="3">
              <a:lnSpc>
                <a:spcPct val="115000"/>
              </a:lnSpc>
              <a:spcBef>
                <a:spcPts val="0"/>
              </a:spcBef>
              <a:spcAft>
                <a:spcPts val="1600"/>
              </a:spcAft>
              <a:buClr>
                <a:schemeClr val="lt2"/>
              </a:buClr>
              <a:defRPr>
                <a:solidFill>
                  <a:schemeClr val="lt2"/>
                </a:solidFill>
              </a:defRPr>
            </a:lvl4pPr>
            <a:lvl5pPr lvl="4">
              <a:lnSpc>
                <a:spcPct val="115000"/>
              </a:lnSpc>
              <a:spcBef>
                <a:spcPts val="0"/>
              </a:spcBef>
              <a:spcAft>
                <a:spcPts val="1600"/>
              </a:spcAft>
              <a:buClr>
                <a:schemeClr val="lt2"/>
              </a:buClr>
              <a:defRPr>
                <a:solidFill>
                  <a:schemeClr val="lt2"/>
                </a:solidFill>
              </a:defRPr>
            </a:lvl5pPr>
            <a:lvl6pPr lvl="5">
              <a:lnSpc>
                <a:spcPct val="115000"/>
              </a:lnSpc>
              <a:spcBef>
                <a:spcPts val="0"/>
              </a:spcBef>
              <a:spcAft>
                <a:spcPts val="1600"/>
              </a:spcAft>
              <a:buClr>
                <a:schemeClr val="lt2"/>
              </a:buClr>
              <a:defRPr>
                <a:solidFill>
                  <a:schemeClr val="lt2"/>
                </a:solidFill>
              </a:defRPr>
            </a:lvl6pPr>
            <a:lvl7pPr lvl="6">
              <a:lnSpc>
                <a:spcPct val="115000"/>
              </a:lnSpc>
              <a:spcBef>
                <a:spcPts val="0"/>
              </a:spcBef>
              <a:spcAft>
                <a:spcPts val="1600"/>
              </a:spcAft>
              <a:buClr>
                <a:schemeClr val="lt2"/>
              </a:buClr>
              <a:defRPr>
                <a:solidFill>
                  <a:schemeClr val="lt2"/>
                </a:solidFill>
              </a:defRPr>
            </a:lvl7pPr>
            <a:lvl8pPr lvl="7">
              <a:lnSpc>
                <a:spcPct val="115000"/>
              </a:lnSpc>
              <a:spcBef>
                <a:spcPts val="0"/>
              </a:spcBef>
              <a:spcAft>
                <a:spcPts val="1600"/>
              </a:spcAft>
              <a:buClr>
                <a:schemeClr val="lt2"/>
              </a:buClr>
              <a:defRPr>
                <a:solidFill>
                  <a:schemeClr val="lt2"/>
                </a:solidFill>
              </a:defRPr>
            </a:lvl8pPr>
            <a:lvl9pPr lvl="8">
              <a:lnSpc>
                <a:spcPct val="115000"/>
              </a:lnSpc>
              <a:spcBef>
                <a:spcPts val="0"/>
              </a:spcBef>
              <a:spcAft>
                <a:spcPts val="1600"/>
              </a:spcAft>
              <a:buClr>
                <a:schemeClr val="lt2"/>
              </a:buClr>
              <a:defRPr>
                <a:solidFill>
                  <a:schemeClr val="lt2"/>
                </a:solidFill>
              </a:defRPr>
            </a:lvl9pPr>
          </a:lstStyle>
          <a:p/>
        </p:txBody>
      </p:sp>
      <p:sp>
        <p:nvSpPr>
          <p:cNvPr id="8" name="Shape 8"/>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lt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4.xml"/><Relationship Id="rId3" Type="http://schemas.openxmlformats.org/officeDocument/2006/relationships/image" Target="../media/image0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 Id="rId3" Type="http://schemas.openxmlformats.org/officeDocument/2006/relationships/image" Target="../media/image0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6.xml"/><Relationship Id="rId3" Type="http://schemas.openxmlformats.org/officeDocument/2006/relationships/image" Target="../media/image03.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00.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01.jpg"/><Relationship Id="rId4" Type="http://schemas.openxmlformats.org/officeDocument/2006/relationships/image" Target="../media/image0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 Id="rId3" Type="http://schemas.openxmlformats.org/officeDocument/2006/relationships/image" Target="../media/image0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x="0" y="0"/>
          <a:ext cx="0" cy="0"/>
          <a:chOff x="0" y="0"/>
          <a:chExt cx="0" cy="0"/>
        </a:xfrm>
      </p:grpSpPr>
      <p:sp>
        <p:nvSpPr>
          <p:cNvPr id="54" name="Shape 54"/>
          <p:cNvSpPr txBox="1"/>
          <p:nvPr>
            <p:ph type="ctrTitle"/>
          </p:nvPr>
        </p:nvSpPr>
        <p:spPr>
          <a:xfrm>
            <a:off x="311708" y="744575"/>
            <a:ext cx="8520599" cy="2052599"/>
          </a:xfrm>
          <a:prstGeom prst="rect">
            <a:avLst/>
          </a:prstGeom>
        </p:spPr>
        <p:txBody>
          <a:bodyPr anchorCtr="0" anchor="b" bIns="91425" lIns="91425" rIns="91425" tIns="91425">
            <a:noAutofit/>
          </a:bodyPr>
          <a:lstStyle/>
          <a:p>
            <a:pPr lvl="0">
              <a:spcBef>
                <a:spcPts val="0"/>
              </a:spcBef>
              <a:buNone/>
            </a:pPr>
            <a:r>
              <a:rPr lang="en"/>
              <a:t>WWII &amp; the Holocaust</a:t>
            </a:r>
          </a:p>
        </p:txBody>
      </p:sp>
      <p:sp>
        <p:nvSpPr>
          <p:cNvPr id="55" name="Shape 55"/>
          <p:cNvSpPr txBox="1"/>
          <p:nvPr>
            <p:ph idx="1" type="subTitle"/>
          </p:nvPr>
        </p:nvSpPr>
        <p:spPr>
          <a:xfrm>
            <a:off x="311700" y="2834125"/>
            <a:ext cx="8520599" cy="792600"/>
          </a:xfrm>
          <a:prstGeom prst="rect">
            <a:avLst/>
          </a:prstGeom>
        </p:spPr>
        <p:txBody>
          <a:bodyPr anchorCtr="0" anchor="t" bIns="91425" lIns="91425" rIns="91425" tIns="91425">
            <a:noAutofit/>
          </a:bodyPr>
          <a:lstStyle/>
          <a:p>
            <a:pPr lvl="0" rtl="0">
              <a:spcBef>
                <a:spcPts val="0"/>
              </a:spcBef>
              <a:buNone/>
            </a:pPr>
            <a:r>
              <a:rPr lang="en"/>
              <a:t>Historical Context for </a:t>
            </a:r>
            <a:r>
              <a:rPr lang="en" u="sng"/>
              <a:t>Night</a:t>
            </a:r>
            <a:r>
              <a:rPr lang="en"/>
              <a:t> by Elie Wiesel</a:t>
            </a:r>
          </a:p>
          <a:p>
            <a:pPr lvl="0" algn="l">
              <a:spcBef>
                <a:spcPts val="0"/>
              </a:spcBef>
              <a:buNone/>
            </a:pPr>
            <a:r>
              <a:t/>
            </a:r>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8" name="Shape 108"/>
        <p:cNvGrpSpPr/>
        <p:nvPr/>
      </p:nvGrpSpPr>
      <p:grpSpPr>
        <a:xfrm>
          <a:off x="0" y="0"/>
          <a:ext cx="0" cy="0"/>
          <a:chOff x="0" y="0"/>
          <a:chExt cx="0" cy="0"/>
        </a:xfrm>
      </p:grpSpPr>
      <p:sp>
        <p:nvSpPr>
          <p:cNvPr id="109" name="Shape 109"/>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sz="1800">
                <a:solidFill>
                  <a:schemeClr val="dk2"/>
                </a:solidFill>
              </a:rPr>
              <a:t>1935: </a:t>
            </a:r>
            <a:r>
              <a:rPr lang="en"/>
              <a:t>The Nuremburg Laws</a:t>
            </a:r>
          </a:p>
        </p:txBody>
      </p:sp>
      <p:sp>
        <p:nvSpPr>
          <p:cNvPr id="110" name="Shape 110"/>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Stripped Jews of civil rights.</a:t>
            </a:r>
          </a:p>
          <a:p>
            <a:pPr indent="-228600" lvl="1" marL="914400" rtl="0">
              <a:spcBef>
                <a:spcPts val="0"/>
              </a:spcBef>
            </a:pPr>
            <a:r>
              <a:rPr lang="en"/>
              <a:t>Jews were no longer German citizens. </a:t>
            </a:r>
          </a:p>
          <a:p>
            <a:pPr indent="-228600" lvl="1" marL="914400" rtl="0">
              <a:spcBef>
                <a:spcPts val="0"/>
              </a:spcBef>
            </a:pPr>
            <a:r>
              <a:rPr lang="en"/>
              <a:t>Jews were declared as a separate race.</a:t>
            </a:r>
          </a:p>
          <a:p>
            <a:pPr indent="-228600" lvl="1" marL="914400" rtl="0">
              <a:spcBef>
                <a:spcPts val="0"/>
              </a:spcBef>
            </a:pPr>
            <a:r>
              <a:rPr lang="en"/>
              <a:t>Jews were not allowed to marry or have sexual relations with Germans or non-Jews.</a:t>
            </a:r>
          </a:p>
          <a:p>
            <a:pPr indent="-228600" lvl="0" marL="457200">
              <a:spcBef>
                <a:spcPts val="0"/>
              </a:spcBef>
            </a:pPr>
            <a:r>
              <a:rPr lang="en"/>
              <a:t>Hitler warned that if these laws were not followed, he would turn to a “final solution.”</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x="0" y="0"/>
          <a:ext cx="0" cy="0"/>
          <a:chOff x="0" y="0"/>
          <a:chExt cx="0" cy="0"/>
        </a:xfrm>
      </p:grpSpPr>
      <p:sp>
        <p:nvSpPr>
          <p:cNvPr id="115" name="Shape 115"/>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1938: Lebensraum</a:t>
            </a:r>
          </a:p>
        </p:txBody>
      </p:sp>
      <p:sp>
        <p:nvSpPr>
          <p:cNvPr id="116" name="Shape 116"/>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The Nazi party wanted more land for its growing population and furtherment of the “aryan race.”</a:t>
            </a:r>
          </a:p>
          <a:p>
            <a:pPr indent="-228600" lvl="0" marL="457200">
              <a:spcBef>
                <a:spcPts val="0"/>
              </a:spcBef>
            </a:pPr>
            <a:r>
              <a:rPr lang="en"/>
              <a:t>Germany annexed Austria with no bloodshed. The overwhelming approval of the Austrian people helped this, and although this violated the Treaty of Versailles, no one said anything.</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x="0" y="0"/>
          <a:ext cx="0" cy="0"/>
          <a:chOff x="0" y="0"/>
          <a:chExt cx="0" cy="0"/>
        </a:xfrm>
      </p:grpSpPr>
      <p:sp>
        <p:nvSpPr>
          <p:cNvPr id="121" name="Shape 121"/>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Sudentenland</a:t>
            </a:r>
          </a:p>
        </p:txBody>
      </p:sp>
      <p:sp>
        <p:nvSpPr>
          <p:cNvPr id="122" name="Shape 122"/>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3 million German speaking people lived in Czechoslovakia, which Hitler called the Sudentenland. He wanted control.</a:t>
            </a:r>
          </a:p>
          <a:p>
            <a:pPr indent="-228600" lvl="0" marL="457200" rtl="0">
              <a:spcBef>
                <a:spcPts val="0"/>
              </a:spcBef>
            </a:pPr>
            <a:r>
              <a:rPr lang="en"/>
              <a:t>Hitler met with British Prime Minister Chamberlain and threatened war if he did not receive the territory.</a:t>
            </a:r>
          </a:p>
          <a:p>
            <a:pPr indent="-228600" lvl="0" marL="457200" rtl="0">
              <a:spcBef>
                <a:spcPts val="0"/>
              </a:spcBef>
            </a:pPr>
            <a:r>
              <a:rPr lang="en"/>
              <a:t>Rather than go to war, the Western powers chose to allow Germany to occupy Czechoslovakia.</a:t>
            </a:r>
          </a:p>
          <a:p>
            <a:pPr lvl="0">
              <a:spcBef>
                <a:spcPts val="0"/>
              </a:spcBef>
              <a:buNone/>
            </a:pPr>
            <a:r>
              <a:t/>
            </a:r>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6" name="Shape 126"/>
        <p:cNvGrpSpPr/>
        <p:nvPr/>
      </p:nvGrpSpPr>
      <p:grpSpPr>
        <a:xfrm>
          <a:off x="0" y="0"/>
          <a:ext cx="0" cy="0"/>
          <a:chOff x="0" y="0"/>
          <a:chExt cx="0" cy="0"/>
        </a:xfrm>
      </p:grpSpPr>
      <p:sp>
        <p:nvSpPr>
          <p:cNvPr id="127" name="Shape 127"/>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1938: Kristallnacht</a:t>
            </a:r>
          </a:p>
        </p:txBody>
      </p:sp>
      <p:sp>
        <p:nvSpPr>
          <p:cNvPr id="128" name="Shape 128"/>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“The Night of Broken Glass”</a:t>
            </a:r>
          </a:p>
          <a:p>
            <a:pPr indent="-228600" lvl="1" marL="914400" rtl="0">
              <a:spcBef>
                <a:spcPts val="0"/>
              </a:spcBef>
            </a:pPr>
            <a:r>
              <a:rPr lang="en"/>
              <a:t>Led by Propoganda Minister Joseph Goebbels</a:t>
            </a:r>
          </a:p>
          <a:p>
            <a:pPr indent="-228600" lvl="1" marL="914400" rtl="0">
              <a:spcBef>
                <a:spcPts val="0"/>
              </a:spcBef>
            </a:pPr>
            <a:r>
              <a:rPr lang="en"/>
              <a:t>Free for all against Jews.</a:t>
            </a:r>
          </a:p>
          <a:p>
            <a:pPr indent="-228600" lvl="0" marL="457200" rtl="0">
              <a:spcBef>
                <a:spcPts val="0"/>
              </a:spcBef>
            </a:pPr>
            <a:r>
              <a:rPr lang="en"/>
              <a:t>1,000 synagogues set on fire. 76 were completely destroyed.</a:t>
            </a:r>
          </a:p>
          <a:p>
            <a:pPr indent="-228600" lvl="0" marL="457200" rtl="0">
              <a:spcBef>
                <a:spcPts val="0"/>
              </a:spcBef>
            </a:pPr>
            <a:r>
              <a:rPr lang="en"/>
              <a:t>Over 7,000 Jewish businesses were destroyed.</a:t>
            </a:r>
          </a:p>
          <a:p>
            <a:pPr indent="-228600" lvl="0" marL="457200" rtl="0">
              <a:spcBef>
                <a:spcPts val="0"/>
              </a:spcBef>
            </a:pPr>
            <a:r>
              <a:rPr lang="en"/>
              <a:t>100 Jews were killed, and 30,000 were arrested and sent to Dachau.</a:t>
            </a:r>
          </a:p>
          <a:p>
            <a:pPr indent="-228600" lvl="0" marL="457200">
              <a:spcBef>
                <a:spcPts val="0"/>
              </a:spcBef>
            </a:pPr>
            <a:r>
              <a:rPr lang="en"/>
              <a:t>(put the paper about caring for German ppl here)</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idx="1" type="body"/>
          </p:nvPr>
        </p:nvSpPr>
        <p:spPr>
          <a:xfrm>
            <a:off x="311700" y="4230575"/>
            <a:ext cx="5998800" cy="605100"/>
          </a:xfrm>
          <a:prstGeom prst="rect">
            <a:avLst/>
          </a:prstGeom>
        </p:spPr>
        <p:txBody>
          <a:bodyPr anchorCtr="0" anchor="ctr" bIns="91425" lIns="91425" rIns="91425" tIns="91425">
            <a:noAutofit/>
          </a:bodyPr>
          <a:lstStyle/>
          <a:p>
            <a:pPr lvl="0">
              <a:spcBef>
                <a:spcPts val="0"/>
              </a:spcBef>
              <a:buNone/>
            </a:pPr>
            <a:r>
              <a:rPr lang="en"/>
              <a:t>Boemestrasse Synagogue in Frankfurt</a:t>
            </a:r>
          </a:p>
        </p:txBody>
      </p:sp>
      <p:pic>
        <p:nvPicPr>
          <p:cNvPr id="134" name="Shape 134"/>
          <p:cNvPicPr preferRelativeResize="0"/>
          <p:nvPr/>
        </p:nvPicPr>
        <p:blipFill>
          <a:blip r:embed="rId3">
            <a:alphaModFix/>
          </a:blip>
          <a:stretch>
            <a:fillRect/>
          </a:stretch>
        </p:blipFill>
        <p:spPr>
          <a:xfrm>
            <a:off x="601562" y="224200"/>
            <a:ext cx="7940875" cy="3822774"/>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pic>
        <p:nvPicPr>
          <p:cNvPr id="139" name="Shape 139"/>
          <p:cNvPicPr preferRelativeResize="0"/>
          <p:nvPr/>
        </p:nvPicPr>
        <p:blipFill>
          <a:blip r:embed="rId3">
            <a:alphaModFix/>
          </a:blip>
          <a:stretch>
            <a:fillRect/>
          </a:stretch>
        </p:blipFill>
        <p:spPr>
          <a:xfrm>
            <a:off x="1742261" y="712037"/>
            <a:ext cx="5659474" cy="3719425"/>
          </a:xfrm>
          <a:prstGeom prst="rect">
            <a:avLst/>
          </a:prstGeom>
          <a:noFill/>
          <a:ln>
            <a:noFill/>
          </a:ln>
        </p:spPr>
      </p:pic>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x="0" y="0"/>
          <a:ext cx="0" cy="0"/>
          <a:chOff x="0" y="0"/>
          <a:chExt cx="0" cy="0"/>
        </a:xfrm>
      </p:grpSpPr>
      <p:sp>
        <p:nvSpPr>
          <p:cNvPr id="144" name="Shape 144"/>
          <p:cNvSpPr txBox="1"/>
          <p:nvPr>
            <p:ph idx="1" type="body"/>
          </p:nvPr>
        </p:nvSpPr>
        <p:spPr>
          <a:xfrm>
            <a:off x="311700" y="4230575"/>
            <a:ext cx="5998800" cy="605100"/>
          </a:xfrm>
          <a:prstGeom prst="rect">
            <a:avLst/>
          </a:prstGeom>
        </p:spPr>
        <p:txBody>
          <a:bodyPr anchorCtr="0" anchor="ctr" bIns="91425" lIns="91425" rIns="91425" tIns="91425">
            <a:noAutofit/>
          </a:bodyPr>
          <a:lstStyle/>
          <a:p>
            <a:pPr lvl="0">
              <a:spcBef>
                <a:spcPts val="0"/>
              </a:spcBef>
              <a:buNone/>
            </a:pPr>
            <a:r>
              <a:rPr lang="en" sz="1400">
                <a:solidFill>
                  <a:srgbClr val="888888"/>
                </a:solidFill>
                <a:highlight>
                  <a:srgbClr val="F1F1F1"/>
                </a:highlight>
              </a:rPr>
              <a:t>Fasanenstrasse Synagogue in Berlin  </a:t>
            </a:r>
          </a:p>
        </p:txBody>
      </p:sp>
      <p:pic>
        <p:nvPicPr>
          <p:cNvPr id="145" name="Shape 145"/>
          <p:cNvPicPr preferRelativeResize="0"/>
          <p:nvPr/>
        </p:nvPicPr>
        <p:blipFill>
          <a:blip r:embed="rId3">
            <a:alphaModFix/>
          </a:blip>
          <a:stretch>
            <a:fillRect/>
          </a:stretch>
        </p:blipFill>
        <p:spPr>
          <a:xfrm>
            <a:off x="2277150" y="412950"/>
            <a:ext cx="4749800" cy="3390900"/>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9" name="Shape 149"/>
        <p:cNvGrpSpPr/>
        <p:nvPr/>
      </p:nvGrpSpPr>
      <p:grpSpPr>
        <a:xfrm>
          <a:off x="0" y="0"/>
          <a:ext cx="0" cy="0"/>
          <a:chOff x="0" y="0"/>
          <a:chExt cx="0" cy="0"/>
        </a:xfrm>
      </p:grpSpPr>
      <p:sp>
        <p:nvSpPr>
          <p:cNvPr id="150" name="Shape 150"/>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Effects of Kristallnacht</a:t>
            </a:r>
          </a:p>
        </p:txBody>
      </p:sp>
      <p:sp>
        <p:nvSpPr>
          <p:cNvPr id="151" name="Shape 151"/>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Within days of Kristallnacht, Jews were barred from public school.</a:t>
            </a:r>
          </a:p>
          <a:p>
            <a:pPr indent="-228600" lvl="0" marL="457200" rtl="0">
              <a:spcBef>
                <a:spcPts val="0"/>
              </a:spcBef>
            </a:pPr>
            <a:r>
              <a:rPr lang="en"/>
              <a:t>All Jewish businesses and assets were to be transferred to Aryan control.</a:t>
            </a:r>
          </a:p>
          <a:p>
            <a:pPr indent="-228600" lvl="0" marL="457200">
              <a:spcBef>
                <a:spcPts val="0"/>
              </a:spcBef>
            </a:pPr>
            <a:r>
              <a:rPr lang="en"/>
              <a:t>Jews were forced to pay for the damages.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x="0" y="0"/>
          <a:ext cx="0" cy="0"/>
          <a:chOff x="0" y="0"/>
          <a:chExt cx="0" cy="0"/>
        </a:xfrm>
      </p:grpSpPr>
      <p:sp>
        <p:nvSpPr>
          <p:cNvPr id="156" name="Shape 156"/>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1939: War</a:t>
            </a:r>
          </a:p>
        </p:txBody>
      </p:sp>
      <p:sp>
        <p:nvSpPr>
          <p:cNvPr id="157" name="Shape 157"/>
          <p:cNvSpPr txBox="1"/>
          <p:nvPr>
            <p:ph idx="1" type="body"/>
          </p:nvPr>
        </p:nvSpPr>
        <p:spPr>
          <a:xfrm>
            <a:off x="311700" y="1152475"/>
            <a:ext cx="8520599" cy="3416400"/>
          </a:xfrm>
          <a:prstGeom prst="rect">
            <a:avLst/>
          </a:prstGeom>
        </p:spPr>
        <p:txBody>
          <a:bodyPr anchorCtr="0" anchor="t" bIns="91425" lIns="91425" rIns="91425" tIns="91425">
            <a:noAutofit/>
          </a:bodyPr>
          <a:lstStyle/>
          <a:p>
            <a:pPr lvl="0" rtl="0">
              <a:spcBef>
                <a:spcPts val="0"/>
              </a:spcBef>
              <a:buNone/>
            </a:pPr>
            <a:r>
              <a:rPr lang="en"/>
              <a:t>On September 1, 1939, Germany invaded Poland.</a:t>
            </a:r>
          </a:p>
          <a:p>
            <a:pPr lvl="0" rtl="0">
              <a:spcBef>
                <a:spcPts val="0"/>
              </a:spcBef>
              <a:buNone/>
            </a:pPr>
            <a:r>
              <a:t/>
            </a:r>
            <a:endParaRPr/>
          </a:p>
          <a:p>
            <a:pPr lvl="0">
              <a:spcBef>
                <a:spcPts val="0"/>
              </a:spcBef>
              <a:buNone/>
            </a:pPr>
            <a:r>
              <a:rPr lang="en"/>
              <a:t>World War II had begun.</a:t>
            </a:r>
          </a:p>
        </p:txBody>
      </p:sp>
      <p:pic>
        <p:nvPicPr>
          <p:cNvPr id="158" name="Shape 158"/>
          <p:cNvPicPr preferRelativeResize="0"/>
          <p:nvPr/>
        </p:nvPicPr>
        <p:blipFill>
          <a:blip r:embed="rId3">
            <a:alphaModFix/>
          </a:blip>
          <a:stretch>
            <a:fillRect/>
          </a:stretch>
        </p:blipFill>
        <p:spPr>
          <a:xfrm>
            <a:off x="3622200" y="1699025"/>
            <a:ext cx="5080000" cy="3238500"/>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x="0" y="0"/>
          <a:ext cx="0" cy="0"/>
          <a:chOff x="0" y="0"/>
          <a:chExt cx="0" cy="0"/>
        </a:xfrm>
      </p:grpSpPr>
      <p:sp>
        <p:nvSpPr>
          <p:cNvPr id="60" name="Shape 60"/>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The Rise of the German Worker’s Party</a:t>
            </a:r>
          </a:p>
        </p:txBody>
      </p:sp>
      <p:sp>
        <p:nvSpPr>
          <p:cNvPr id="61" name="Shape 61"/>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After World War I, Germany had lost millions of people, its sense of national pride, and was severely punished by the Allied forces.</a:t>
            </a:r>
          </a:p>
          <a:p>
            <a:pPr indent="-228600" lvl="0" marL="457200" rtl="0">
              <a:spcBef>
                <a:spcPts val="0"/>
              </a:spcBef>
            </a:pPr>
            <a:r>
              <a:rPr lang="en"/>
              <a:t>The German Worker’s party was a right-wing party composed largely of demilitarized soldiers.</a:t>
            </a:r>
          </a:p>
          <a:p>
            <a:pPr indent="-228600" lvl="0" marL="457200" rtl="0">
              <a:spcBef>
                <a:spcPts val="0"/>
              </a:spcBef>
            </a:pPr>
            <a:r>
              <a:rPr lang="en"/>
              <a:t>The German Worker’s party believed that the left-wing politics of pre-war Germany had “stabbed the people in the back.”</a:t>
            </a:r>
          </a:p>
          <a:p>
            <a:pPr indent="-228600" lvl="0" marL="457200" rtl="0">
              <a:spcBef>
                <a:spcPts val="0"/>
              </a:spcBef>
            </a:pPr>
            <a:r>
              <a:rPr lang="en"/>
              <a:t>The party believed in national pride, militarism, commitment to the German people, and a “racially pure” Germany.</a:t>
            </a:r>
          </a:p>
          <a:p>
            <a:pPr indent="-228600" lvl="0" marL="457200">
              <a:spcBef>
                <a:spcPts val="0"/>
              </a:spcBef>
            </a:pPr>
            <a:r>
              <a:rPr lang="en"/>
              <a:t>In 1919, an obscure Corporal named Adolf Hitler rose to leadership in the party and changed the name to the National Socialist German Worker’s Party, or the Nazi party.</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x="0" y="0"/>
          <a:ext cx="0" cy="0"/>
          <a:chOff x="0" y="0"/>
          <a:chExt cx="0" cy="0"/>
        </a:xfrm>
      </p:grpSpPr>
      <p:sp>
        <p:nvSpPr>
          <p:cNvPr id="66" name="Shape 66"/>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Gaining Support</a:t>
            </a:r>
          </a:p>
        </p:txBody>
      </p:sp>
      <p:sp>
        <p:nvSpPr>
          <p:cNvPr id="67" name="Shape 67"/>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The Nazi party attempted to overthrow local government if Munich, Germany. However, it failed and they were all jailed.</a:t>
            </a:r>
          </a:p>
          <a:p>
            <a:pPr indent="-228600" lvl="0" marL="457200" rtl="0">
              <a:spcBef>
                <a:spcPts val="0"/>
              </a:spcBef>
            </a:pPr>
            <a:r>
              <a:rPr lang="en"/>
              <a:t>While in court, Hitler used his charisma to rant for hours about the the government and his anti-semitic views. He actually gained supporters. He was released from prison a year later.</a:t>
            </a:r>
          </a:p>
          <a:p>
            <a:pPr indent="-228600" lvl="0" marL="457200">
              <a:spcBef>
                <a:spcPts val="0"/>
              </a:spcBef>
            </a:pPr>
            <a:r>
              <a:rPr lang="en"/>
              <a:t>In 1925, President Paul von Hindenburg was elected. The same year, Hitler was declared the sole leader of the Nazi Party.</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 name="Shape 71"/>
        <p:cNvGrpSpPr/>
        <p:nvPr/>
      </p:nvGrpSpPr>
      <p:grpSpPr>
        <a:xfrm>
          <a:off x="0" y="0"/>
          <a:ext cx="0" cy="0"/>
          <a:chOff x="0" y="0"/>
          <a:chExt cx="0" cy="0"/>
        </a:xfrm>
      </p:grpSpPr>
      <p:sp>
        <p:nvSpPr>
          <p:cNvPr id="72" name="Shape 72"/>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Government Control</a:t>
            </a:r>
          </a:p>
        </p:txBody>
      </p:sp>
      <p:sp>
        <p:nvSpPr>
          <p:cNvPr id="73" name="Shape 73"/>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In 1929, the Great Depression had affected the German economy. While arguing about politics and a budget, the official government collapsed.</a:t>
            </a:r>
          </a:p>
          <a:p>
            <a:pPr indent="-228600" lvl="0" marL="457200" rtl="0">
              <a:spcBef>
                <a:spcPts val="0"/>
              </a:spcBef>
            </a:pPr>
            <a:r>
              <a:rPr lang="en"/>
              <a:t>President Hindenburg invoked a type of government that overruled the Riechstag (normal government control, think the Constitution). He appointed a chancellor and cabinet members.</a:t>
            </a:r>
          </a:p>
          <a:p>
            <a:pPr indent="-228600" lvl="0" marL="457200" rtl="0">
              <a:spcBef>
                <a:spcPts val="0"/>
              </a:spcBef>
            </a:pPr>
            <a:r>
              <a:rPr lang="en"/>
              <a:t>In 1932, President Hindenburg won re-election, but Hitler ran as his opponent and won almost 40% of the votes.</a:t>
            </a:r>
          </a:p>
          <a:p>
            <a:pPr indent="-228600" lvl="0" marL="457200">
              <a:spcBef>
                <a:spcPts val="0"/>
              </a:spcBef>
            </a:pPr>
            <a:r>
              <a:rPr lang="en"/>
              <a:t>In subsequent elections, Nazi party members controlled about 37% of the government seats.</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x="0" y="0"/>
          <a:ext cx="0" cy="0"/>
          <a:chOff x="0" y="0"/>
          <a:chExt cx="0" cy="0"/>
        </a:xfrm>
      </p:grpSpPr>
      <p:sp>
        <p:nvSpPr>
          <p:cNvPr id="78" name="Shape 78"/>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Chancellorship</a:t>
            </a:r>
          </a:p>
        </p:txBody>
      </p:sp>
      <p:sp>
        <p:nvSpPr>
          <p:cNvPr id="79" name="Shape 79"/>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In 1933, Hitler was appointed to the position of chancellor.</a:t>
            </a:r>
          </a:p>
          <a:p>
            <a:pPr indent="-228600" lvl="0" marL="457200" rtl="0">
              <a:spcBef>
                <a:spcPts val="0"/>
              </a:spcBef>
            </a:pPr>
            <a:r>
              <a:rPr lang="en"/>
              <a:t>A fire occurred in the Riechstag building. Hitler used this to persuade President von Hindenburg to decree “The Protection of the People and State” which allowed the Nazi’s an incredible amount of power in dealing with “emergencies,” and laid the foundation for a Police state.</a:t>
            </a:r>
          </a:p>
          <a:p>
            <a:pPr indent="-228600" lvl="0" marL="457200" rtl="0">
              <a:spcBef>
                <a:spcPts val="0"/>
              </a:spcBef>
            </a:pPr>
            <a:r>
              <a:rPr lang="en"/>
              <a:t>Within months, Dachau was constructed.</a:t>
            </a:r>
          </a:p>
          <a:p>
            <a:pPr indent="-228600" lvl="0" marL="457200">
              <a:spcBef>
                <a:spcPts val="0"/>
              </a:spcBef>
            </a:pPr>
            <a:r>
              <a:rPr lang="en"/>
              <a:t>The Enabling Act was passed.</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x="0" y="0"/>
          <a:ext cx="0" cy="0"/>
          <a:chOff x="0" y="0"/>
          <a:chExt cx="0" cy="0"/>
        </a:xfrm>
      </p:grpSpPr>
      <p:sp>
        <p:nvSpPr>
          <p:cNvPr id="84" name="Shape 84"/>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Civil Actions Against Jews</a:t>
            </a:r>
          </a:p>
        </p:txBody>
      </p:sp>
      <p:sp>
        <p:nvSpPr>
          <p:cNvPr id="85" name="Shape 85"/>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1933:</a:t>
            </a:r>
          </a:p>
          <a:p>
            <a:pPr indent="-228600" lvl="1" marL="914400" rtl="0">
              <a:spcBef>
                <a:spcPts val="0"/>
              </a:spcBef>
            </a:pPr>
            <a:r>
              <a:rPr lang="en"/>
              <a:t>Jews were barred from holding public offices, civil services, medical and legal professions, and education careers.</a:t>
            </a:r>
          </a:p>
          <a:p>
            <a:pPr indent="-228600" lvl="1" marL="914400" rtl="0">
              <a:spcBef>
                <a:spcPts val="0"/>
              </a:spcBef>
            </a:pPr>
            <a:r>
              <a:rPr lang="en"/>
              <a:t>Book burnings of Jewish texts were sanctioned, as was the boycott of Jewish businesses.</a:t>
            </a:r>
          </a:p>
          <a:p>
            <a:pPr indent="-228600" lvl="1" marL="914400" rtl="0">
              <a:spcBef>
                <a:spcPts val="0"/>
              </a:spcBef>
            </a:pPr>
            <a:r>
              <a:rPr lang="en"/>
              <a:t>Anti-semitic propaganda started to be released.</a:t>
            </a:r>
          </a:p>
          <a:p>
            <a:pPr indent="-228600" lvl="1" marL="914400">
              <a:spcBef>
                <a:spcPts val="0"/>
              </a:spcBef>
            </a:pPr>
            <a:r>
              <a:rPr lang="en"/>
              <a:t>The Hitler Youth program took off.</a:t>
            </a:r>
          </a:p>
        </p:txBody>
      </p:sp>
      <p:pic>
        <p:nvPicPr>
          <p:cNvPr id="86" name="Shape 86"/>
          <p:cNvPicPr preferRelativeResize="0"/>
          <p:nvPr/>
        </p:nvPicPr>
        <p:blipFill>
          <a:blip r:embed="rId3">
            <a:alphaModFix/>
          </a:blip>
          <a:stretch>
            <a:fillRect/>
          </a:stretch>
        </p:blipFill>
        <p:spPr>
          <a:xfrm>
            <a:off x="7001900" y="0"/>
            <a:ext cx="1619350" cy="1463049"/>
          </a:xfrm>
          <a:prstGeom prst="rect">
            <a:avLst/>
          </a:prstGeom>
          <a:noFill/>
          <a:ln>
            <a:noFill/>
          </a:ln>
        </p:spPr>
      </p:pic>
      <p:pic>
        <p:nvPicPr>
          <p:cNvPr id="87" name="Shape 87"/>
          <p:cNvPicPr preferRelativeResize="0"/>
          <p:nvPr/>
        </p:nvPicPr>
        <p:blipFill>
          <a:blip r:embed="rId4">
            <a:alphaModFix/>
          </a:blip>
          <a:stretch>
            <a:fillRect/>
          </a:stretch>
        </p:blipFill>
        <p:spPr>
          <a:xfrm>
            <a:off x="1570725" y="2984075"/>
            <a:ext cx="5431175" cy="2159425"/>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1" name="Shape 91"/>
        <p:cNvGrpSpPr/>
        <p:nvPr/>
      </p:nvGrpSpPr>
      <p:grpSpPr>
        <a:xfrm>
          <a:off x="0" y="0"/>
          <a:ext cx="0" cy="0"/>
          <a:chOff x="0" y="0"/>
          <a:chExt cx="0" cy="0"/>
        </a:xfrm>
      </p:grpSpPr>
      <p:sp>
        <p:nvSpPr>
          <p:cNvPr id="92" name="Shape 92"/>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The Military and the SA</a:t>
            </a:r>
          </a:p>
        </p:txBody>
      </p:sp>
      <p:sp>
        <p:nvSpPr>
          <p:cNvPr id="93" name="Shape 93"/>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The SA was a military force that helped Hitler rise to power. There were about 2.5 million of them in 1934, compared to about 100,000 German military members.</a:t>
            </a:r>
          </a:p>
          <a:p>
            <a:pPr indent="-228600" lvl="0" marL="457200" rtl="0">
              <a:spcBef>
                <a:spcPts val="0"/>
              </a:spcBef>
            </a:pPr>
            <a:r>
              <a:rPr lang="en"/>
              <a:t>Hitler feared the military would force him from office, so in a show of support, he attacked the SA and arrested many leaders on “The Night of the Long Knives.”</a:t>
            </a:r>
          </a:p>
          <a:p>
            <a:pPr indent="-228600" lvl="0" marL="457200">
              <a:spcBef>
                <a:spcPts val="0"/>
              </a:spcBef>
            </a:pPr>
            <a:r>
              <a:rPr lang="en"/>
              <a:t>They were shot by the SS, which was Hitler’s private military force.</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idx="1" type="body"/>
          </p:nvPr>
        </p:nvSpPr>
        <p:spPr>
          <a:xfrm>
            <a:off x="311700" y="4230575"/>
            <a:ext cx="5998800" cy="605100"/>
          </a:xfrm>
          <a:prstGeom prst="rect">
            <a:avLst/>
          </a:prstGeom>
        </p:spPr>
        <p:txBody>
          <a:bodyPr anchorCtr="0" anchor="ctr" bIns="91425" lIns="91425" rIns="91425" tIns="91425">
            <a:noAutofit/>
          </a:bodyPr>
          <a:lstStyle/>
          <a:p>
            <a:pPr lvl="0">
              <a:spcBef>
                <a:spcPts val="0"/>
              </a:spcBef>
              <a:buNone/>
            </a:pPr>
            <a:r>
              <a:rPr lang="en"/>
              <a:t>SS Troops</a:t>
            </a:r>
          </a:p>
        </p:txBody>
      </p:sp>
      <p:pic>
        <p:nvPicPr>
          <p:cNvPr id="99" name="Shape 99"/>
          <p:cNvPicPr preferRelativeResize="0"/>
          <p:nvPr/>
        </p:nvPicPr>
        <p:blipFill>
          <a:blip r:embed="rId3">
            <a:alphaModFix/>
          </a:blip>
          <a:stretch>
            <a:fillRect/>
          </a:stretch>
        </p:blipFill>
        <p:spPr>
          <a:xfrm>
            <a:off x="2135550" y="542750"/>
            <a:ext cx="5080000" cy="3378200"/>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sp>
        <p:nvSpPr>
          <p:cNvPr id="104" name="Shape 104"/>
          <p:cNvSpPr txBox="1"/>
          <p:nvPr>
            <p:ph type="title"/>
          </p:nvPr>
        </p:nvSpPr>
        <p:spPr>
          <a:xfrm>
            <a:off x="311700" y="2150850"/>
            <a:ext cx="8520599" cy="841800"/>
          </a:xfrm>
          <a:prstGeom prst="rect">
            <a:avLst/>
          </a:prstGeom>
        </p:spPr>
        <p:txBody>
          <a:bodyPr anchorCtr="0" anchor="ctr" bIns="91425" lIns="91425" rIns="91425" tIns="91425">
            <a:noAutofit/>
          </a:bodyPr>
          <a:lstStyle/>
          <a:p>
            <a:pPr lvl="0">
              <a:spcBef>
                <a:spcPts val="0"/>
              </a:spcBef>
              <a:buNone/>
            </a:pPr>
            <a:r>
              <a:rPr lang="en"/>
              <a:t>In 1934, President Hindenburg died. Hitler declared himself Leader of the Reich.</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dark-2">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